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Seyfang" userId="a40a0ab0-eb03-4d67-968a-a096a06afa5e" providerId="ADAL" clId="{9A98C58F-6A49-45AC-988E-A2115FA7A3E7}"/>
    <pc:docChg chg="custSel addSld delSld modSld sldOrd">
      <pc:chgData name="Laura Seyfang" userId="a40a0ab0-eb03-4d67-968a-a096a06afa5e" providerId="ADAL" clId="{9A98C58F-6A49-45AC-988E-A2115FA7A3E7}" dt="2026-04-13T23:02:37.196" v="3493" actId="20577"/>
      <pc:docMkLst>
        <pc:docMk/>
      </pc:docMkLst>
      <pc:sldChg chg="modSp new del mod ord">
        <pc:chgData name="Laura Seyfang" userId="a40a0ab0-eb03-4d67-968a-a096a06afa5e" providerId="ADAL" clId="{9A98C58F-6A49-45AC-988E-A2115FA7A3E7}" dt="2026-04-13T22:51:52.699" v="2528" actId="47"/>
        <pc:sldMkLst>
          <pc:docMk/>
          <pc:sldMk cId="2242913933" sldId="263"/>
        </pc:sldMkLst>
      </pc:sldChg>
      <pc:sldChg chg="addSp delSp modSp new mod">
        <pc:chgData name="Laura Seyfang" userId="a40a0ab0-eb03-4d67-968a-a096a06afa5e" providerId="ADAL" clId="{9A98C58F-6A49-45AC-988E-A2115FA7A3E7}" dt="2026-04-13T22:52:16.545" v="2529" actId="20577"/>
        <pc:sldMkLst>
          <pc:docMk/>
          <pc:sldMk cId="4168871844" sldId="264"/>
        </pc:sldMkLst>
        <pc:spChg chg="mod">
          <ac:chgData name="Laura Seyfang" userId="a40a0ab0-eb03-4d67-968a-a096a06afa5e" providerId="ADAL" clId="{9A98C58F-6A49-45AC-988E-A2115FA7A3E7}" dt="2026-04-09T14:27:19.233" v="926" actId="14100"/>
          <ac:spMkLst>
            <pc:docMk/>
            <pc:sldMk cId="4168871844" sldId="264"/>
            <ac:spMk id="2" creationId="{4817EC6F-03AA-73B3-2E8A-683664DB4F94}"/>
          </ac:spMkLst>
        </pc:spChg>
        <pc:spChg chg="mod">
          <ac:chgData name="Laura Seyfang" userId="a40a0ab0-eb03-4d67-968a-a096a06afa5e" providerId="ADAL" clId="{9A98C58F-6A49-45AC-988E-A2115FA7A3E7}" dt="2026-04-13T22:52:16.545" v="2529" actId="20577"/>
          <ac:spMkLst>
            <pc:docMk/>
            <pc:sldMk cId="4168871844" sldId="264"/>
            <ac:spMk id="3" creationId="{66325A09-6106-4EA7-9494-8BEAA0888FBE}"/>
          </ac:spMkLst>
        </pc:spChg>
      </pc:sldChg>
      <pc:sldChg chg="modSp new mod">
        <pc:chgData name="Laura Seyfang" userId="a40a0ab0-eb03-4d67-968a-a096a06afa5e" providerId="ADAL" clId="{9A98C58F-6A49-45AC-988E-A2115FA7A3E7}" dt="2026-04-13T22:55:59.650" v="2838" actId="20577"/>
        <pc:sldMkLst>
          <pc:docMk/>
          <pc:sldMk cId="1653132046" sldId="265"/>
        </pc:sldMkLst>
        <pc:spChg chg="mod">
          <ac:chgData name="Laura Seyfang" userId="a40a0ab0-eb03-4d67-968a-a096a06afa5e" providerId="ADAL" clId="{9A98C58F-6A49-45AC-988E-A2115FA7A3E7}" dt="2026-04-09T14:34:33.860" v="1077" actId="14100"/>
          <ac:spMkLst>
            <pc:docMk/>
            <pc:sldMk cId="1653132046" sldId="265"/>
            <ac:spMk id="2" creationId="{0EC885A1-CBC5-E01F-E588-EB48C6328056}"/>
          </ac:spMkLst>
        </pc:spChg>
        <pc:spChg chg="mod">
          <ac:chgData name="Laura Seyfang" userId="a40a0ab0-eb03-4d67-968a-a096a06afa5e" providerId="ADAL" clId="{9A98C58F-6A49-45AC-988E-A2115FA7A3E7}" dt="2026-04-13T22:55:59.650" v="2838" actId="20577"/>
          <ac:spMkLst>
            <pc:docMk/>
            <pc:sldMk cId="1653132046" sldId="265"/>
            <ac:spMk id="3" creationId="{A9CBDF3A-642B-E512-D8F3-B772CFDBC49F}"/>
          </ac:spMkLst>
        </pc:spChg>
      </pc:sldChg>
      <pc:sldChg chg="addSp delSp modSp new mod setBg">
        <pc:chgData name="Laura Seyfang" userId="a40a0ab0-eb03-4d67-968a-a096a06afa5e" providerId="ADAL" clId="{9A98C58F-6A49-45AC-988E-A2115FA7A3E7}" dt="2026-04-09T15:04:31.164" v="2041" actId="1076"/>
        <pc:sldMkLst>
          <pc:docMk/>
          <pc:sldMk cId="1121413660" sldId="266"/>
        </pc:sldMkLst>
        <pc:spChg chg="mod">
          <ac:chgData name="Laura Seyfang" userId="a40a0ab0-eb03-4d67-968a-a096a06afa5e" providerId="ADAL" clId="{9A98C58F-6A49-45AC-988E-A2115FA7A3E7}" dt="2026-04-09T15:04:31.164" v="2041" actId="1076"/>
          <ac:spMkLst>
            <pc:docMk/>
            <pc:sldMk cId="1121413660" sldId="266"/>
            <ac:spMk id="2" creationId="{01F14231-E2C8-B5F7-75D4-C614D2FDDD36}"/>
          </ac:spMkLst>
        </pc:spChg>
        <pc:spChg chg="add">
          <ac:chgData name="Laura Seyfang" userId="a40a0ab0-eb03-4d67-968a-a096a06afa5e" providerId="ADAL" clId="{9A98C58F-6A49-45AC-988E-A2115FA7A3E7}" dt="2026-04-09T14:58:20.249" v="1745" actId="26606"/>
          <ac:spMkLst>
            <pc:docMk/>
            <pc:sldMk cId="1121413660" sldId="266"/>
            <ac:spMk id="12" creationId="{69D47016-023F-44BD-981C-50E7A10A6609}"/>
          </ac:spMkLst>
        </pc:spChg>
        <pc:spChg chg="add">
          <ac:chgData name="Laura Seyfang" userId="a40a0ab0-eb03-4d67-968a-a096a06afa5e" providerId="ADAL" clId="{9A98C58F-6A49-45AC-988E-A2115FA7A3E7}" dt="2026-04-09T14:58:20.249" v="1745" actId="26606"/>
          <ac:spMkLst>
            <pc:docMk/>
            <pc:sldMk cId="1121413660" sldId="266"/>
            <ac:spMk id="14" creationId="{6D8B37B0-0682-433E-BC8D-498C04ABD9A7}"/>
          </ac:spMkLst>
        </pc:spChg>
        <pc:picChg chg="add mod ord">
          <ac:chgData name="Laura Seyfang" userId="a40a0ab0-eb03-4d67-968a-a096a06afa5e" providerId="ADAL" clId="{9A98C58F-6A49-45AC-988E-A2115FA7A3E7}" dt="2026-04-09T15:03:57.819" v="2037" actId="166"/>
          <ac:picMkLst>
            <pc:docMk/>
            <pc:sldMk cId="1121413660" sldId="266"/>
            <ac:picMk id="5" creationId="{B778233E-FAD0-2FB0-33B2-1D212903C3D3}"/>
          </ac:picMkLst>
        </pc:picChg>
        <pc:picChg chg="add mod ord">
          <ac:chgData name="Laura Seyfang" userId="a40a0ab0-eb03-4d67-968a-a096a06afa5e" providerId="ADAL" clId="{9A98C58F-6A49-45AC-988E-A2115FA7A3E7}" dt="2026-04-09T15:04:21.109" v="2040" actId="166"/>
          <ac:picMkLst>
            <pc:docMk/>
            <pc:sldMk cId="1121413660" sldId="266"/>
            <ac:picMk id="7" creationId="{E9624D57-2B5E-D26D-4332-2324245EC725}"/>
          </ac:picMkLst>
        </pc:picChg>
      </pc:sldChg>
      <pc:sldChg chg="modSp new mod ord">
        <pc:chgData name="Laura Seyfang" userId="a40a0ab0-eb03-4d67-968a-a096a06afa5e" providerId="ADAL" clId="{9A98C58F-6A49-45AC-988E-A2115FA7A3E7}" dt="2026-04-13T22:57:46.086" v="2954" actId="20577"/>
        <pc:sldMkLst>
          <pc:docMk/>
          <pc:sldMk cId="2340386822" sldId="267"/>
        </pc:sldMkLst>
        <pc:spChg chg="mod">
          <ac:chgData name="Laura Seyfang" userId="a40a0ab0-eb03-4d67-968a-a096a06afa5e" providerId="ADAL" clId="{9A98C58F-6A49-45AC-988E-A2115FA7A3E7}" dt="2026-04-09T13:54:15.079" v="155"/>
          <ac:spMkLst>
            <pc:docMk/>
            <pc:sldMk cId="2340386822" sldId="267"/>
            <ac:spMk id="2" creationId="{EFC6E4C2-3427-4F8C-D6F2-F2E897E436D3}"/>
          </ac:spMkLst>
        </pc:spChg>
        <pc:spChg chg="mod">
          <ac:chgData name="Laura Seyfang" userId="a40a0ab0-eb03-4d67-968a-a096a06afa5e" providerId="ADAL" clId="{9A98C58F-6A49-45AC-988E-A2115FA7A3E7}" dt="2026-04-13T22:57:46.086" v="2954" actId="20577"/>
          <ac:spMkLst>
            <pc:docMk/>
            <pc:sldMk cId="2340386822" sldId="267"/>
            <ac:spMk id="3" creationId="{E661577B-13CB-0748-8F77-0568DB99B028}"/>
          </ac:spMkLst>
        </pc:spChg>
      </pc:sldChg>
      <pc:sldChg chg="addSp delSp modSp new mod">
        <pc:chgData name="Laura Seyfang" userId="a40a0ab0-eb03-4d67-968a-a096a06afa5e" providerId="ADAL" clId="{9A98C58F-6A49-45AC-988E-A2115FA7A3E7}" dt="2026-04-13T23:01:42.990" v="3390" actId="478"/>
        <pc:sldMkLst>
          <pc:docMk/>
          <pc:sldMk cId="4246011954" sldId="268"/>
        </pc:sldMkLst>
        <pc:spChg chg="mod">
          <ac:chgData name="Laura Seyfang" userId="a40a0ab0-eb03-4d67-968a-a096a06afa5e" providerId="ADAL" clId="{9A98C58F-6A49-45AC-988E-A2115FA7A3E7}" dt="2026-04-09T14:42:02.823" v="1626" actId="20577"/>
          <ac:spMkLst>
            <pc:docMk/>
            <pc:sldMk cId="4246011954" sldId="268"/>
            <ac:spMk id="2" creationId="{D2361F2D-1302-1AD5-CB0D-BB9341769F52}"/>
          </ac:spMkLst>
        </pc:spChg>
        <pc:spChg chg="add mod">
          <ac:chgData name="Laura Seyfang" userId="a40a0ab0-eb03-4d67-968a-a096a06afa5e" providerId="ADAL" clId="{9A98C58F-6A49-45AC-988E-A2115FA7A3E7}" dt="2026-04-13T23:01:42.990" v="3390" actId="478"/>
          <ac:spMkLst>
            <pc:docMk/>
            <pc:sldMk cId="4246011954" sldId="268"/>
            <ac:spMk id="4" creationId="{975FAD61-2631-73A8-939E-B704A7D6EA73}"/>
          </ac:spMkLst>
        </pc:spChg>
        <pc:spChg chg="add del mod">
          <ac:chgData name="Laura Seyfang" userId="a40a0ab0-eb03-4d67-968a-a096a06afa5e" providerId="ADAL" clId="{9A98C58F-6A49-45AC-988E-A2115FA7A3E7}" dt="2026-04-13T23:01:42.990" v="3390" actId="478"/>
          <ac:spMkLst>
            <pc:docMk/>
            <pc:sldMk cId="4246011954" sldId="268"/>
            <ac:spMk id="5" creationId="{7B8D8490-64FC-4602-48E4-B11BD287C0CD}"/>
          </ac:spMkLst>
        </pc:spChg>
        <pc:spChg chg="add mod">
          <ac:chgData name="Laura Seyfang" userId="a40a0ab0-eb03-4d67-968a-a096a06afa5e" providerId="ADAL" clId="{9A98C58F-6A49-45AC-988E-A2115FA7A3E7}" dt="2026-04-13T23:01:23.355" v="3389" actId="20577"/>
          <ac:spMkLst>
            <pc:docMk/>
            <pc:sldMk cId="4246011954" sldId="268"/>
            <ac:spMk id="7" creationId="{2A53CC6D-710A-C843-03C7-E9D6DA8A0633}"/>
          </ac:spMkLst>
        </pc:spChg>
      </pc:sldChg>
      <pc:sldChg chg="modSp new mod">
        <pc:chgData name="Laura Seyfang" userId="a40a0ab0-eb03-4d67-968a-a096a06afa5e" providerId="ADAL" clId="{9A98C58F-6A49-45AC-988E-A2115FA7A3E7}" dt="2026-04-13T22:54:47.311" v="2706" actId="14"/>
        <pc:sldMkLst>
          <pc:docMk/>
          <pc:sldMk cId="1951420335" sldId="269"/>
        </pc:sldMkLst>
        <pc:spChg chg="mod">
          <ac:chgData name="Laura Seyfang" userId="a40a0ab0-eb03-4d67-968a-a096a06afa5e" providerId="ADAL" clId="{9A98C58F-6A49-45AC-988E-A2115FA7A3E7}" dt="2026-04-09T14:44:13.257" v="1655" actId="114"/>
          <ac:spMkLst>
            <pc:docMk/>
            <pc:sldMk cId="1951420335" sldId="269"/>
            <ac:spMk id="2" creationId="{61E4712D-0D0C-AB94-16F6-58FD3B4DE0DC}"/>
          </ac:spMkLst>
        </pc:spChg>
        <pc:spChg chg="mod">
          <ac:chgData name="Laura Seyfang" userId="a40a0ab0-eb03-4d67-968a-a096a06afa5e" providerId="ADAL" clId="{9A98C58F-6A49-45AC-988E-A2115FA7A3E7}" dt="2026-04-13T22:54:47.311" v="2706" actId="14"/>
          <ac:spMkLst>
            <pc:docMk/>
            <pc:sldMk cId="1951420335" sldId="269"/>
            <ac:spMk id="3" creationId="{C42ED5AD-2446-5DCF-D1DD-1A39C7F4DCE8}"/>
          </ac:spMkLst>
        </pc:spChg>
      </pc:sldChg>
      <pc:sldChg chg="modSp new mod">
        <pc:chgData name="Laura Seyfang" userId="a40a0ab0-eb03-4d67-968a-a096a06afa5e" providerId="ADAL" clId="{9A98C58F-6A49-45AC-988E-A2115FA7A3E7}" dt="2026-04-13T22:55:26.444" v="2785" actId="20577"/>
        <pc:sldMkLst>
          <pc:docMk/>
          <pc:sldMk cId="1390214305" sldId="270"/>
        </pc:sldMkLst>
        <pc:spChg chg="mod">
          <ac:chgData name="Laura Seyfang" userId="a40a0ab0-eb03-4d67-968a-a096a06afa5e" providerId="ADAL" clId="{9A98C58F-6A49-45AC-988E-A2115FA7A3E7}" dt="2026-04-09T16:43:40.360" v="2479" actId="1076"/>
          <ac:spMkLst>
            <pc:docMk/>
            <pc:sldMk cId="1390214305" sldId="270"/>
            <ac:spMk id="2" creationId="{01AE7B4E-0D59-0CBF-0CCA-CFD5E955768D}"/>
          </ac:spMkLst>
        </pc:spChg>
        <pc:spChg chg="mod">
          <ac:chgData name="Laura Seyfang" userId="a40a0ab0-eb03-4d67-968a-a096a06afa5e" providerId="ADAL" clId="{9A98C58F-6A49-45AC-988E-A2115FA7A3E7}" dt="2026-04-13T22:55:26.444" v="2785" actId="20577"/>
          <ac:spMkLst>
            <pc:docMk/>
            <pc:sldMk cId="1390214305" sldId="270"/>
            <ac:spMk id="3" creationId="{9F20525A-1060-2CFA-1557-E7A9944203EB}"/>
          </ac:spMkLst>
        </pc:spChg>
      </pc:sldChg>
      <pc:sldChg chg="addSp modSp new mod ord">
        <pc:chgData name="Laura Seyfang" userId="a40a0ab0-eb03-4d67-968a-a096a06afa5e" providerId="ADAL" clId="{9A98C58F-6A49-45AC-988E-A2115FA7A3E7}" dt="2026-04-09T15:14:54.738" v="2469"/>
        <pc:sldMkLst>
          <pc:docMk/>
          <pc:sldMk cId="1109211759" sldId="271"/>
        </pc:sldMkLst>
        <pc:spChg chg="mod">
          <ac:chgData name="Laura Seyfang" userId="a40a0ab0-eb03-4d67-968a-a096a06afa5e" providerId="ADAL" clId="{9A98C58F-6A49-45AC-988E-A2115FA7A3E7}" dt="2026-04-09T15:07:46.735" v="2190" actId="20577"/>
          <ac:spMkLst>
            <pc:docMk/>
            <pc:sldMk cId="1109211759" sldId="271"/>
            <ac:spMk id="2" creationId="{84184362-5A55-0771-8A45-72C9A82B2DCB}"/>
          </ac:spMkLst>
        </pc:spChg>
        <pc:spChg chg="mod">
          <ac:chgData name="Laura Seyfang" userId="a40a0ab0-eb03-4d67-968a-a096a06afa5e" providerId="ADAL" clId="{9A98C58F-6A49-45AC-988E-A2115FA7A3E7}" dt="2026-04-09T15:12:23.826" v="2459" actId="27636"/>
          <ac:spMkLst>
            <pc:docMk/>
            <pc:sldMk cId="1109211759" sldId="271"/>
            <ac:spMk id="3" creationId="{72D7213C-828B-8A02-D463-5EDEA1B3C2B5}"/>
          </ac:spMkLst>
        </pc:spChg>
        <pc:picChg chg="add mod">
          <ac:chgData name="Laura Seyfang" userId="a40a0ab0-eb03-4d67-968a-a096a06afa5e" providerId="ADAL" clId="{9A98C58F-6A49-45AC-988E-A2115FA7A3E7}" dt="2026-04-09T15:13:16.626" v="2462" actId="1076"/>
          <ac:picMkLst>
            <pc:docMk/>
            <pc:sldMk cId="1109211759" sldId="271"/>
            <ac:picMk id="5" creationId="{BB6EA1B2-74EC-A7D7-61FC-E07E6820A689}"/>
          </ac:picMkLst>
        </pc:picChg>
        <pc:picChg chg="add mod">
          <ac:chgData name="Laura Seyfang" userId="a40a0ab0-eb03-4d67-968a-a096a06afa5e" providerId="ADAL" clId="{9A98C58F-6A49-45AC-988E-A2115FA7A3E7}" dt="2026-04-09T15:13:58.048" v="2465" actId="1076"/>
          <ac:picMkLst>
            <pc:docMk/>
            <pc:sldMk cId="1109211759" sldId="271"/>
            <ac:picMk id="7" creationId="{2CE80623-B69A-343C-9973-2A8F78DAAE41}"/>
          </ac:picMkLst>
        </pc:picChg>
      </pc:sldChg>
      <pc:sldChg chg="new del">
        <pc:chgData name="Laura Seyfang" userId="a40a0ab0-eb03-4d67-968a-a096a06afa5e" providerId="ADAL" clId="{9A98C58F-6A49-45AC-988E-A2115FA7A3E7}" dt="2026-04-13T22:56:35.545" v="2839" actId="47"/>
        <pc:sldMkLst>
          <pc:docMk/>
          <pc:sldMk cId="1033362348" sldId="272"/>
        </pc:sldMkLst>
      </pc:sldChg>
      <pc:sldChg chg="modSp new mod">
        <pc:chgData name="Laura Seyfang" userId="a40a0ab0-eb03-4d67-968a-a096a06afa5e" providerId="ADAL" clId="{9A98C58F-6A49-45AC-988E-A2115FA7A3E7}" dt="2026-04-13T23:02:37.196" v="3493" actId="20577"/>
        <pc:sldMkLst>
          <pc:docMk/>
          <pc:sldMk cId="2788632909" sldId="272"/>
        </pc:sldMkLst>
        <pc:spChg chg="mod">
          <ac:chgData name="Laura Seyfang" userId="a40a0ab0-eb03-4d67-968a-a096a06afa5e" providerId="ADAL" clId="{9A98C58F-6A49-45AC-988E-A2115FA7A3E7}" dt="2026-04-13T22:58:22.969" v="2982" actId="20577"/>
          <ac:spMkLst>
            <pc:docMk/>
            <pc:sldMk cId="2788632909" sldId="272"/>
            <ac:spMk id="2" creationId="{FAAE178E-63D8-9BF8-1BDA-A8B15505F85E}"/>
          </ac:spMkLst>
        </pc:spChg>
        <pc:spChg chg="mod">
          <ac:chgData name="Laura Seyfang" userId="a40a0ab0-eb03-4d67-968a-a096a06afa5e" providerId="ADAL" clId="{9A98C58F-6A49-45AC-988E-A2115FA7A3E7}" dt="2026-04-13T23:02:37.196" v="3493" actId="20577"/>
          <ac:spMkLst>
            <pc:docMk/>
            <pc:sldMk cId="2788632909" sldId="272"/>
            <ac:spMk id="3" creationId="{74C911AE-6E31-430E-3706-3A9E257F25C5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https://bigskyhousingtrustcom-my.sharepoint.com/personal/laura_bigskyhousingtrust_com/Documents/Documents/Results%20Aging%20Well%20in%20Big%20Sky%20Survey%20of%20Needs%203.3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What is your current age?</a:t>
            </a:r>
          </a:p>
        </c:rich>
      </c:tx>
      <c:layout>
        <c:manualLayout>
          <c:xMode val="edge"/>
          <c:yMode val="edge"/>
          <c:x val="0.18379975200140661"/>
          <c:y val="9.929081341067071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2270714895785931E-2"/>
          <c:y val="0.11908796788482072"/>
          <c:w val="0.62236517957508342"/>
          <c:h val="0.588481535948095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'Question 1'!$B$3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1'!$A$4:$A$8</c:f>
              <c:strCache>
                <c:ptCount val="5"/>
                <c:pt idx="0">
                  <c:v>under 51</c:v>
                </c:pt>
                <c:pt idx="1">
                  <c:v>51-60</c:v>
                </c:pt>
                <c:pt idx="2">
                  <c:v>61-70</c:v>
                </c:pt>
                <c:pt idx="3">
                  <c:v>71-80</c:v>
                </c:pt>
                <c:pt idx="4">
                  <c:v>81+</c:v>
                </c:pt>
              </c:strCache>
            </c:strRef>
          </c:cat>
          <c:val>
            <c:numRef>
              <c:f>'Question 1'!$B$4:$B$8</c:f>
              <c:numCache>
                <c:formatCode>0.00%</c:formatCode>
                <c:ptCount val="5"/>
                <c:pt idx="0">
                  <c:v>0.18690000000000001</c:v>
                </c:pt>
                <c:pt idx="1">
                  <c:v>0.1061</c:v>
                </c:pt>
                <c:pt idx="2">
                  <c:v>0.2828</c:v>
                </c:pt>
                <c:pt idx="3">
                  <c:v>0.31309999999999999</c:v>
                </c:pt>
                <c:pt idx="4">
                  <c:v>0.1111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18-4580-B76C-A5A276ED57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How important is it for seniors in Big Sky to be able to age in place at home?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15'!$B$3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15'!$A$4:$A$8</c:f>
              <c:strCache>
                <c:ptCount val="5"/>
                <c:pt idx="0">
                  <c:v>Extremely important</c:v>
                </c:pt>
                <c:pt idx="1">
                  <c:v>Very important</c:v>
                </c:pt>
                <c:pt idx="2">
                  <c:v>Somewhat important</c:v>
                </c:pt>
                <c:pt idx="3">
                  <c:v>Not so important</c:v>
                </c:pt>
                <c:pt idx="4">
                  <c:v>Not at all important</c:v>
                </c:pt>
              </c:strCache>
            </c:strRef>
          </c:cat>
          <c:val>
            <c:numRef>
              <c:f>'Question 15'!$B$4:$B$8</c:f>
              <c:numCache>
                <c:formatCode>0.00%</c:formatCode>
                <c:ptCount val="5"/>
                <c:pt idx="0">
                  <c:v>0.49580000000000002</c:v>
                </c:pt>
                <c:pt idx="1">
                  <c:v>0.38659999999999989</c:v>
                </c:pt>
                <c:pt idx="2">
                  <c:v>0.1008</c:v>
                </c:pt>
                <c:pt idx="3">
                  <c:v>8.3999999999999995E-3</c:v>
                </c:pt>
                <c:pt idx="4">
                  <c:v>8.3999999999999995E-3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82-4902-BF85-15E47E91B9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How important is it for our community to invest in senior services and facilities?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16'!$B$3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16'!$A$4:$A$8</c:f>
              <c:strCache>
                <c:ptCount val="5"/>
                <c:pt idx="0">
                  <c:v>Extremely Important</c:v>
                </c:pt>
                <c:pt idx="1">
                  <c:v>Very Important</c:v>
                </c:pt>
                <c:pt idx="2">
                  <c:v>Somewhat important</c:v>
                </c:pt>
                <c:pt idx="3">
                  <c:v>Not so important</c:v>
                </c:pt>
                <c:pt idx="4">
                  <c:v>Not at all important</c:v>
                </c:pt>
              </c:strCache>
            </c:strRef>
          </c:cat>
          <c:val>
            <c:numRef>
              <c:f>'Question 16'!$B$4:$B$8</c:f>
              <c:numCache>
                <c:formatCode>0.00%</c:formatCode>
                <c:ptCount val="5"/>
                <c:pt idx="0">
                  <c:v>0.35589999999999999</c:v>
                </c:pt>
                <c:pt idx="1">
                  <c:v>0.31359999999999999</c:v>
                </c:pt>
                <c:pt idx="2">
                  <c:v>0.23730000000000001</c:v>
                </c:pt>
                <c:pt idx="3">
                  <c:v>5.0799999999999998E-2</c:v>
                </c:pt>
                <c:pt idx="4">
                  <c:v>4.24E-2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B2-4DA5-A9B9-644C51DA6F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What is the CURRENT age and gender of the senior needing services in the next 5 years?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19'!$B$3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19'!$A$4:$A$11</c:f>
              <c:strCache>
                <c:ptCount val="8"/>
                <c:pt idx="0">
                  <c:v>Male 65-70</c:v>
                </c:pt>
                <c:pt idx="1">
                  <c:v>Female 65-70</c:v>
                </c:pt>
                <c:pt idx="2">
                  <c:v>Male 71-80</c:v>
                </c:pt>
                <c:pt idx="3">
                  <c:v>Female 71-80</c:v>
                </c:pt>
                <c:pt idx="4">
                  <c:v>Male 81-90</c:v>
                </c:pt>
                <c:pt idx="5">
                  <c:v>Female 81-90</c:v>
                </c:pt>
                <c:pt idx="6">
                  <c:v>Male 91+</c:v>
                </c:pt>
                <c:pt idx="7">
                  <c:v>Female 91+</c:v>
                </c:pt>
              </c:strCache>
            </c:strRef>
          </c:cat>
          <c:val>
            <c:numRef>
              <c:f>'Question 19'!$B$4:$B$11</c:f>
              <c:numCache>
                <c:formatCode>0.00%</c:formatCode>
                <c:ptCount val="8"/>
                <c:pt idx="0">
                  <c:v>7.22E-2</c:v>
                </c:pt>
                <c:pt idx="1">
                  <c:v>8.2500000000000004E-2</c:v>
                </c:pt>
                <c:pt idx="2">
                  <c:v>0.3196</c:v>
                </c:pt>
                <c:pt idx="3">
                  <c:v>0.26800000000000002</c:v>
                </c:pt>
                <c:pt idx="4">
                  <c:v>7.22E-2</c:v>
                </c:pt>
                <c:pt idx="5">
                  <c:v>0.15459999999999999</c:v>
                </c:pt>
                <c:pt idx="6">
                  <c:v>1.03E-2</c:v>
                </c:pt>
                <c:pt idx="7">
                  <c:v>2.06E-2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36-4F92-8746-45F74DE9B1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Do you feel included and valued in the Big Sky community as an older adult?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2'!$B$3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2'!$A$4:$A$8</c:f>
              <c:strCache>
                <c:ptCount val="5"/>
                <c:pt idx="0">
                  <c:v>Always</c:v>
                </c:pt>
                <c:pt idx="1">
                  <c:v>Usually</c:v>
                </c:pt>
                <c:pt idx="2">
                  <c:v>Sometimes</c:v>
                </c:pt>
                <c:pt idx="3">
                  <c:v>Rarely</c:v>
                </c:pt>
                <c:pt idx="4">
                  <c:v>Never</c:v>
                </c:pt>
              </c:strCache>
            </c:strRef>
          </c:cat>
          <c:val>
            <c:numRef>
              <c:f>'Question 2'!$B$4:$B$8</c:f>
              <c:numCache>
                <c:formatCode>0.00%</c:formatCode>
                <c:ptCount val="5"/>
                <c:pt idx="0">
                  <c:v>0.2661</c:v>
                </c:pt>
                <c:pt idx="1">
                  <c:v>0.4677</c:v>
                </c:pt>
                <c:pt idx="2">
                  <c:v>0.1855</c:v>
                </c:pt>
                <c:pt idx="3">
                  <c:v>8.0600000000000005E-2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7F-4D90-8464-4F989F2F12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Are you a full time or part time resident of Big Sky?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14'!$B$3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14'!$A$4:$A$6</c:f>
              <c:strCache>
                <c:ptCount val="3"/>
                <c:pt idx="0">
                  <c:v>Full time resident</c:v>
                </c:pt>
                <c:pt idx="1">
                  <c:v>Part Time resident</c:v>
                </c:pt>
                <c:pt idx="2">
                  <c:v>Not a resident but a senior family member is</c:v>
                </c:pt>
              </c:strCache>
            </c:strRef>
          </c:cat>
          <c:val>
            <c:numRef>
              <c:f>'Question 14'!$B$4:$B$6</c:f>
              <c:numCache>
                <c:formatCode>0.00%</c:formatCode>
                <c:ptCount val="3"/>
                <c:pt idx="0">
                  <c:v>0.84030000000000005</c:v>
                </c:pt>
                <c:pt idx="1">
                  <c:v>0.15129999999999999</c:v>
                </c:pt>
                <c:pt idx="2">
                  <c:v>8.3999999999999995E-3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9D-477E-9D83-340FA093B1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What is your relationship to the senior needing services?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18'!$B$3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18'!$A$4:$A$9</c:f>
              <c:strCache>
                <c:ptCount val="6"/>
                <c:pt idx="0">
                  <c:v>Self</c:v>
                </c:pt>
                <c:pt idx="1">
                  <c:v>Child</c:v>
                </c:pt>
                <c:pt idx="2">
                  <c:v>Spouse</c:v>
                </c:pt>
                <c:pt idx="3">
                  <c:v>Other relative</c:v>
                </c:pt>
                <c:pt idx="4">
                  <c:v>Friend</c:v>
                </c:pt>
                <c:pt idx="5">
                  <c:v>Caregiver</c:v>
                </c:pt>
              </c:strCache>
            </c:strRef>
          </c:cat>
          <c:val>
            <c:numRef>
              <c:f>'Question 18'!$B$4:$B$9</c:f>
              <c:numCache>
                <c:formatCode>0.00%</c:formatCode>
                <c:ptCount val="6"/>
                <c:pt idx="0">
                  <c:v>0.59799999999999998</c:v>
                </c:pt>
                <c:pt idx="1">
                  <c:v>5.8799999999999998E-2</c:v>
                </c:pt>
                <c:pt idx="2">
                  <c:v>0.18629999999999999</c:v>
                </c:pt>
                <c:pt idx="3">
                  <c:v>7.8399999999999997E-2</c:v>
                </c:pt>
                <c:pt idx="4">
                  <c:v>4.9000000000000002E-2</c:v>
                </c:pt>
                <c:pt idx="5">
                  <c:v>2.9399999999999999E-2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D4-43B4-B75F-38D258B0AE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 dirty="0"/>
              <a:t>How often do you have meaningful in person social interactions each week?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3'!$B$3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3'!$A$4:$A$7</c:f>
              <c:strCache>
                <c:ptCount val="4"/>
                <c:pt idx="0">
                  <c:v>Daily</c:v>
                </c:pt>
                <c:pt idx="1">
                  <c:v>Several times per week</c:v>
                </c:pt>
                <c:pt idx="2">
                  <c:v>Once per week</c:v>
                </c:pt>
                <c:pt idx="3">
                  <c:v>Less than once per week</c:v>
                </c:pt>
              </c:strCache>
            </c:strRef>
          </c:cat>
          <c:val>
            <c:numRef>
              <c:f>'Question 3'!$B$4:$B$7</c:f>
              <c:numCache>
                <c:formatCode>0.00%</c:formatCode>
                <c:ptCount val="4"/>
                <c:pt idx="0">
                  <c:v>0.30649999999999999</c:v>
                </c:pt>
                <c:pt idx="1">
                  <c:v>0.4919</c:v>
                </c:pt>
                <c:pt idx="2">
                  <c:v>0.121</c:v>
                </c:pt>
                <c:pt idx="3">
                  <c:v>8.0600000000000005E-2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C5-4E31-A1D6-2E6CF294CD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How often do you experience loneliness or social isolation?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4'!$B$3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4'!$A$4:$A$7</c:f>
              <c:strCache>
                <c:ptCount val="4"/>
                <c:pt idx="0">
                  <c:v>Very Often</c:v>
                </c:pt>
                <c:pt idx="1">
                  <c:v>Sometimes</c:v>
                </c:pt>
                <c:pt idx="2">
                  <c:v>Rarely</c:v>
                </c:pt>
                <c:pt idx="3">
                  <c:v>Never</c:v>
                </c:pt>
              </c:strCache>
            </c:strRef>
          </c:cat>
          <c:val>
            <c:numRef>
              <c:f>'Question 4'!$B$4:$B$7</c:f>
              <c:numCache>
                <c:formatCode>0.00%</c:formatCode>
                <c:ptCount val="4"/>
                <c:pt idx="0">
                  <c:v>5.6900000000000013E-2</c:v>
                </c:pt>
                <c:pt idx="1">
                  <c:v>0.23580000000000001</c:v>
                </c:pt>
                <c:pt idx="2">
                  <c:v>0.44719999999999999</c:v>
                </c:pt>
                <c:pt idx="3">
                  <c:v>0.26019999999999999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F1-47D2-B2FD-A9743B5456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Which in-home services do you or your senior (65+) family members currently need? Select all that apply.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5'!$B$3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5'!$A$4:$A$20</c:f>
              <c:strCache>
                <c:ptCount val="17"/>
                <c:pt idx="0">
                  <c:v>Transportation</c:v>
                </c:pt>
                <c:pt idx="1">
                  <c:v>Grocery delivery</c:v>
                </c:pt>
                <c:pt idx="2">
                  <c:v>Meal delivery</c:v>
                </c:pt>
                <c:pt idx="3">
                  <c:v>Physical therapy</c:v>
                </c:pt>
                <c:pt idx="4">
                  <c:v>Home health care</c:v>
                </c:pt>
                <c:pt idx="5">
                  <c:v>Housekeeping</c:v>
                </c:pt>
                <c:pt idx="6">
                  <c:v>Yardwork</c:v>
                </c:pt>
                <c:pt idx="7">
                  <c:v>Technology assistance</c:v>
                </c:pt>
                <c:pt idx="8">
                  <c:v>Legal/financial/ Insurance help</c:v>
                </c:pt>
                <c:pt idx="9">
                  <c:v>Social interaction - in home visits</c:v>
                </c:pt>
                <c:pt idx="10">
                  <c:v>Social activities outside your home</c:v>
                </c:pt>
                <c:pt idx="11">
                  <c:v>Caregiver support</c:v>
                </c:pt>
                <c:pt idx="12">
                  <c:v>Snow shoveling</c:v>
                </c:pt>
                <c:pt idx="13">
                  <c:v>Minor home tasks</c:v>
                </c:pt>
                <c:pt idx="14">
                  <c:v>Technology help</c:v>
                </c:pt>
                <c:pt idx="15">
                  <c:v>paperwork help</c:v>
                </c:pt>
                <c:pt idx="16">
                  <c:v>Other (please specify)</c:v>
                </c:pt>
              </c:strCache>
            </c:strRef>
          </c:cat>
          <c:val>
            <c:numRef>
              <c:f>'Question 5'!$B$4:$B$20</c:f>
              <c:numCache>
                <c:formatCode>0.00%</c:formatCode>
                <c:ptCount val="17"/>
                <c:pt idx="0">
                  <c:v>9.8800000000000013E-2</c:v>
                </c:pt>
                <c:pt idx="1">
                  <c:v>4.9400000000000013E-2</c:v>
                </c:pt>
                <c:pt idx="2">
                  <c:v>7.4099999999999999E-2</c:v>
                </c:pt>
                <c:pt idx="3">
                  <c:v>0.1605</c:v>
                </c:pt>
                <c:pt idx="4">
                  <c:v>3.7000000000000012E-2</c:v>
                </c:pt>
                <c:pt idx="5">
                  <c:v>0.25929999999999997</c:v>
                </c:pt>
                <c:pt idx="6">
                  <c:v>0.32100000000000001</c:v>
                </c:pt>
                <c:pt idx="7">
                  <c:v>0.14810000000000001</c:v>
                </c:pt>
                <c:pt idx="8">
                  <c:v>4.9400000000000013E-2</c:v>
                </c:pt>
                <c:pt idx="9">
                  <c:v>6.1699999999999998E-2</c:v>
                </c:pt>
                <c:pt idx="10">
                  <c:v>0.2099</c:v>
                </c:pt>
                <c:pt idx="11">
                  <c:v>7.4099999999999999E-2</c:v>
                </c:pt>
                <c:pt idx="12">
                  <c:v>0.33329999999999999</c:v>
                </c:pt>
                <c:pt idx="13">
                  <c:v>0.1852</c:v>
                </c:pt>
                <c:pt idx="14">
                  <c:v>0.1605</c:v>
                </c:pt>
                <c:pt idx="15">
                  <c:v>2.47E-2</c:v>
                </c:pt>
                <c:pt idx="16">
                  <c:v>0.25929999999999997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DB-43EA-9983-D97CFEB58A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Which in-home services do you or your senior family members anticipate needing in the next 5 years? Select all that apply.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6'!$B$3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6'!$A$4:$A$16</c:f>
              <c:strCache>
                <c:ptCount val="13"/>
                <c:pt idx="0">
                  <c:v>None of the above</c:v>
                </c:pt>
                <c:pt idx="1">
                  <c:v>Transportation</c:v>
                </c:pt>
                <c:pt idx="2">
                  <c:v>Grocery delivery</c:v>
                </c:pt>
                <c:pt idx="3">
                  <c:v>Meal delivery</c:v>
                </c:pt>
                <c:pt idx="4">
                  <c:v>Physical therapy</c:v>
                </c:pt>
                <c:pt idx="5">
                  <c:v>Home health care</c:v>
                </c:pt>
                <c:pt idx="6">
                  <c:v>Housekeeping</c:v>
                </c:pt>
                <c:pt idx="7">
                  <c:v>Yardwork</c:v>
                </c:pt>
                <c:pt idx="8">
                  <c:v>Technology assistance</c:v>
                </c:pt>
                <c:pt idx="9">
                  <c:v>Legal/financial/ insurance help</c:v>
                </c:pt>
                <c:pt idx="10">
                  <c:v>Social interactions/ visits</c:v>
                </c:pt>
                <c:pt idx="11">
                  <c:v>Caregiver support</c:v>
                </c:pt>
                <c:pt idx="12">
                  <c:v>Other (please specify)</c:v>
                </c:pt>
              </c:strCache>
            </c:strRef>
          </c:cat>
          <c:val>
            <c:numRef>
              <c:f>'Question 6'!$B$4:$B$16</c:f>
              <c:numCache>
                <c:formatCode>0.00%</c:formatCode>
                <c:ptCount val="13"/>
                <c:pt idx="0">
                  <c:v>0.23419999999999999</c:v>
                </c:pt>
                <c:pt idx="1">
                  <c:v>0.22520000000000001</c:v>
                </c:pt>
                <c:pt idx="2">
                  <c:v>0.14410000000000001</c:v>
                </c:pt>
                <c:pt idx="3">
                  <c:v>0.1081</c:v>
                </c:pt>
                <c:pt idx="4">
                  <c:v>0.27029999999999998</c:v>
                </c:pt>
                <c:pt idx="5">
                  <c:v>0.14410000000000001</c:v>
                </c:pt>
                <c:pt idx="6">
                  <c:v>0.40539999999999998</c:v>
                </c:pt>
                <c:pt idx="7">
                  <c:v>0.33329999999999999</c:v>
                </c:pt>
                <c:pt idx="8">
                  <c:v>0.22520000000000001</c:v>
                </c:pt>
                <c:pt idx="9">
                  <c:v>9.9100000000000008E-2</c:v>
                </c:pt>
                <c:pt idx="10">
                  <c:v>0.1802</c:v>
                </c:pt>
                <c:pt idx="11">
                  <c:v>0.12609999999999999</c:v>
                </c:pt>
                <c:pt idx="12">
                  <c:v>4.4999999999999998E-2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C-4931-BCE0-6F45F56E78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legend>
      <c:legendPos val="r"/>
      <c:overlay val="0"/>
    </c:legend>
    <c:plotVisOnly val="0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How satisfied are you with the availability of current senior services in Big Sky?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7'!$B$3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cat>
            <c:strRef>
              <c:f>'Question 7'!$A$4:$A$8</c:f>
              <c:strCache>
                <c:ptCount val="5"/>
                <c:pt idx="0">
                  <c:v>Very Satisfied</c:v>
                </c:pt>
                <c:pt idx="1">
                  <c:v>Satisfied</c:v>
                </c:pt>
                <c:pt idx="2">
                  <c:v>Neutral</c:v>
                </c:pt>
                <c:pt idx="3">
                  <c:v>Dissatisfied</c:v>
                </c:pt>
                <c:pt idx="4">
                  <c:v>Very Dissatisfied</c:v>
                </c:pt>
              </c:strCache>
            </c:strRef>
          </c:cat>
          <c:val>
            <c:numRef>
              <c:f>'Question 7'!$B$4:$B$8</c:f>
              <c:numCache>
                <c:formatCode>0.00%</c:formatCode>
                <c:ptCount val="5"/>
                <c:pt idx="0">
                  <c:v>2.7300000000000001E-2</c:v>
                </c:pt>
                <c:pt idx="1">
                  <c:v>6.3600000000000004E-2</c:v>
                </c:pt>
                <c:pt idx="2">
                  <c:v>0.63639999999999997</c:v>
                </c:pt>
                <c:pt idx="3">
                  <c:v>0.2273</c:v>
                </c:pt>
                <c:pt idx="4">
                  <c:v>4.5499999999999999E-2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74-4CA7-B20B-3178FCD870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"/>
        <c:axId val="100"/>
      </c:barChart>
      <c:valAx>
        <c:axId val="10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0.18523</cdr:x>
      <cdr:y>0.84436</cdr:y>
    </cdr:from>
    <cdr:to>
      <cdr:x>0.38941</cdr:x>
      <cdr:y>0.95835</cdr:y>
    </cdr:to>
    <cdr:sp macro="" textlink="">
      <cdr:nvSpPr>
        <cdr:cNvPr id="2" name="TextBox 4">
          <a:extLst xmlns:a="http://schemas.openxmlformats.org/drawingml/2006/main">
            <a:ext uri="{FF2B5EF4-FFF2-40B4-BE49-F238E27FC236}">
              <a16:creationId xmlns:a16="http://schemas.microsoft.com/office/drawing/2014/main" id="{A094C6AA-8A84-E40C-96B6-7B2F0E8F0E8A}"/>
            </a:ext>
          </a:extLst>
        </cdr:cNvPr>
        <cdr:cNvSpPr txBox="1"/>
      </cdr:nvSpPr>
      <cdr:spPr>
        <a:xfrm xmlns:a="http://schemas.openxmlformats.org/drawingml/2006/main">
          <a:off x="1156539" y="2735736"/>
          <a:ext cx="1274773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/>
            <a:t>198</a:t>
          </a:r>
          <a:r>
            <a:rPr lang="en-US" dirty="0"/>
            <a:t> </a:t>
          </a:r>
          <a:r>
            <a:rPr lang="en-US" sz="1400" dirty="0"/>
            <a:t>answered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CFF02-A273-DE2E-8CD1-2123CDE6A2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23969D-66B4-656E-0292-818A50897E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F44C-11A0-2869-65D9-CA4C2C94B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D7511-227E-6B90-44A1-8F6A0BBCA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B61B3-9358-4E6E-B505-642386BBC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8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F94D4-C917-65F4-A634-FB23DF6A6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ABB8BA-C9EC-AF9C-36FF-C9CCC3CAA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EC196-7BC0-1AD3-A6EE-FD7E9A2CC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05060-CDB2-59CB-A9B5-1FB0F588E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92E60-F364-D739-C4C0-6D6F9A06D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02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58CE87-5EC8-8164-3C17-5DA676AC14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DED4D3-BA60-7248-38E6-77E039CDC0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F0EDB-21BF-486C-FAF4-7B9D96C6B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E42DD-A5F3-1D17-3BD8-F3FDECA79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67A6C-4257-C272-8212-654E1C5A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00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D952F-33F9-F401-59A2-14F033242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07F71-D4CF-9FC4-CC83-2D264A1D4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D14B8D-E6DA-BE3A-692E-FA72ADCBC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4E61C-24DB-29F8-9DED-BE133B6CC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72E8C-EF37-9AFF-441F-BD2084B0D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56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E4733-76EC-16E2-7828-60A8A48E0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8EF7B-F247-31D1-3B20-747A42AD6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D726-42AA-C684-55A9-86CC0BA16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6B5B0-E08B-37F6-D29B-B643439A0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574D9-E2CA-9DF0-720C-6D08435C6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86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10414-A60C-8B6F-ADD7-7E283A034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9178C-D3AC-1157-264E-2C4E2762B9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517E01-4D6F-EFE6-B01C-3474E51D24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42B8AB-E7EF-A451-E93F-3B65185D4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7DB741-54CA-C678-64D4-E2E5138A9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DA0E1B-B57B-CD72-82AC-430306BB8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1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F3B20-9675-81FD-6BDC-B222367C0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0B1F7-63E5-827E-CCE1-8F5C2F5A6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4F0CD-79DD-CED6-282D-2E88CD5FFA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F9AB8A-A588-1B85-2E07-904BAA4CB0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B9B7D9-2A25-FA28-24C4-CA9A2F5D7B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88C077-52D6-A910-E205-B490E61BE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F8988F-C053-FCDF-46EA-4CFD6EF86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E48672-3288-E8DE-203A-13C2695A7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52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6A28F-7DA1-9DA9-0B53-B5768AE5A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A9DDC6-ECBF-A013-BE65-5FD7EDA93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429793-132B-E466-3169-DA55B11C1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F857F2-C71C-16E4-8E5A-CDC892EBB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150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9E249F-BB62-F289-0366-DC0A6D0DF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EEE564-BA89-F4D5-4024-D940FDE32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DFCE2-C325-757C-F7D8-B0ACADAD7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0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42E9E-B7D4-9FCE-0E97-9BC20999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584B2-7117-8BB3-B498-B784DD60F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2B81C2-1822-CF40-9B46-4A4A5FF2F8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A0C4BF-A252-1FE5-D955-9BCF51453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1EFFB-926B-DCFC-42EF-DE7BC5EE6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B1DF4-FD1B-3B90-0911-CBE40AACF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427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CAACA-E51A-FE3B-9DF8-74C618061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B32E32-D3AC-D488-6B44-4B47FEDCA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9685F5-2094-E694-3002-044F45C2D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6431AD-E869-58F1-2267-6F90BA02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753207-28AE-1A64-42C2-E1CC5089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AD151-6952-16E2-6935-F8CB3896C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56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7F66E1-9F9E-019E-FFAC-2E87D8F95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2A289-BB67-8612-45D1-B1077376E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FC124-3000-3782-B69B-EA4FA91856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5D562B-E37B-4765-80FF-16045B4E5D6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52CF0-A42D-0CD4-CB88-F740773712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46EF7-49E4-068C-16ED-9A414466E8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844A2E-90AA-4F6C-85C8-BE24F34D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42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6DDE5B-0C59-4A52-624B-520AF6607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7DEA4A-96A5-C380-3E34-EABBAFE9DA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873977" cy="1960842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5200"/>
              <a:t>Aging Well In Big Sky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7661DD-8F2C-B53C-69D9-06BBEC444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9956" y="3734289"/>
            <a:ext cx="3445766" cy="1485319"/>
          </a:xfrm>
          <a:noFill/>
        </p:spPr>
        <p:txBody>
          <a:bodyPr>
            <a:normAutofit fontScale="85000" lnSpcReduction="10000"/>
          </a:bodyPr>
          <a:lstStyle/>
          <a:p>
            <a:pPr algn="l"/>
            <a:r>
              <a:rPr lang="en-US" sz="4400" dirty="0"/>
              <a:t>Survey Results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February – March 2026</a:t>
            </a:r>
          </a:p>
        </p:txBody>
      </p:sp>
    </p:spTree>
    <p:extLst>
      <p:ext uri="{BB962C8B-B14F-4D97-AF65-F5344CB8AC3E}">
        <p14:creationId xmlns:p14="http://schemas.microsoft.com/office/powerpoint/2010/main" val="3215108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3638916"/>
              </p:ext>
            </p:extLst>
          </p:nvPr>
        </p:nvGraphicFramePr>
        <p:xfrm>
          <a:off x="271115" y="271253"/>
          <a:ext cx="6243643" cy="3240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8269456"/>
              </p:ext>
            </p:extLst>
          </p:nvPr>
        </p:nvGraphicFramePr>
        <p:xfrm>
          <a:off x="6095999" y="271254"/>
          <a:ext cx="5086171" cy="3075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DBF971B-642B-CC0A-534E-1955ECDC8258}"/>
              </a:ext>
            </a:extLst>
          </p:cNvPr>
          <p:cNvSpPr txBox="1"/>
          <p:nvPr/>
        </p:nvSpPr>
        <p:spPr>
          <a:xfrm>
            <a:off x="10342081" y="3433334"/>
            <a:ext cx="1265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124 answered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D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732607"/>
              </p:ext>
            </p:extLst>
          </p:nvPr>
        </p:nvGraphicFramePr>
        <p:xfrm>
          <a:off x="277243" y="3511254"/>
          <a:ext cx="5029543" cy="2930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1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2626385"/>
              </p:ext>
            </p:extLst>
          </p:nvPr>
        </p:nvGraphicFramePr>
        <p:xfrm>
          <a:off x="6514758" y="3980090"/>
          <a:ext cx="4790400" cy="2771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3189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0210352"/>
              </p:ext>
            </p:extLst>
          </p:nvPr>
        </p:nvGraphicFramePr>
        <p:xfrm>
          <a:off x="297166" y="589392"/>
          <a:ext cx="5466820" cy="3444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1478121"/>
              </p:ext>
            </p:extLst>
          </p:nvPr>
        </p:nvGraphicFramePr>
        <p:xfrm>
          <a:off x="6229350" y="3224893"/>
          <a:ext cx="5665484" cy="3444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DD26058-45F9-4EA5-0DF2-81B5E69D59FC}"/>
              </a:ext>
            </a:extLst>
          </p:cNvPr>
          <p:cNvSpPr txBox="1"/>
          <p:nvPr/>
        </p:nvSpPr>
        <p:spPr>
          <a:xfrm>
            <a:off x="1371078" y="4422493"/>
            <a:ext cx="1265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124 answered</a:t>
            </a:r>
          </a:p>
        </p:txBody>
      </p:sp>
    </p:spTree>
    <p:extLst>
      <p:ext uri="{BB962C8B-B14F-4D97-AF65-F5344CB8AC3E}">
        <p14:creationId xmlns:p14="http://schemas.microsoft.com/office/powerpoint/2010/main" val="3343660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2932468"/>
              </p:ext>
            </p:extLst>
          </p:nvPr>
        </p:nvGraphicFramePr>
        <p:xfrm>
          <a:off x="669471" y="538843"/>
          <a:ext cx="10324980" cy="5735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45C0AFB-6D38-22C0-6598-80DDD96B4150}"/>
              </a:ext>
            </a:extLst>
          </p:cNvPr>
          <p:cNvSpPr txBox="1"/>
          <p:nvPr/>
        </p:nvSpPr>
        <p:spPr>
          <a:xfrm>
            <a:off x="4416357" y="6274340"/>
            <a:ext cx="1168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81 answered</a:t>
            </a:r>
          </a:p>
        </p:txBody>
      </p:sp>
    </p:spTree>
    <p:extLst>
      <p:ext uri="{BB962C8B-B14F-4D97-AF65-F5344CB8AC3E}">
        <p14:creationId xmlns:p14="http://schemas.microsoft.com/office/powerpoint/2010/main" val="1295556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3826035"/>
              </p:ext>
            </p:extLst>
          </p:nvPr>
        </p:nvGraphicFramePr>
        <p:xfrm>
          <a:off x="496111" y="583660"/>
          <a:ext cx="11420271" cy="569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094C6AA-8A84-E40C-96B6-7B2F0E8F0E8A}"/>
              </a:ext>
            </a:extLst>
          </p:cNvPr>
          <p:cNvSpPr txBox="1"/>
          <p:nvPr/>
        </p:nvSpPr>
        <p:spPr>
          <a:xfrm>
            <a:off x="4416357" y="6274340"/>
            <a:ext cx="1265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111 answered</a:t>
            </a:r>
          </a:p>
        </p:txBody>
      </p:sp>
    </p:spTree>
    <p:extLst>
      <p:ext uri="{BB962C8B-B14F-4D97-AF65-F5344CB8AC3E}">
        <p14:creationId xmlns:p14="http://schemas.microsoft.com/office/powerpoint/2010/main" val="413531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8079005"/>
              </p:ext>
            </p:extLst>
          </p:nvPr>
        </p:nvGraphicFramePr>
        <p:xfrm>
          <a:off x="217715" y="179616"/>
          <a:ext cx="3888921" cy="3135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0664D1CA-3551-60C9-9503-896AD3731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360" y="2449685"/>
            <a:ext cx="7964011" cy="404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81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E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3200041"/>
              </p:ext>
            </p:extLst>
          </p:nvPr>
        </p:nvGraphicFramePr>
        <p:xfrm>
          <a:off x="268904" y="229386"/>
          <a:ext cx="5078703" cy="2881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F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4988551"/>
              </p:ext>
            </p:extLst>
          </p:nvPr>
        </p:nvGraphicFramePr>
        <p:xfrm>
          <a:off x="6399171" y="166939"/>
          <a:ext cx="540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1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4340352"/>
              </p:ext>
            </p:extLst>
          </p:nvPr>
        </p:nvGraphicFramePr>
        <p:xfrm>
          <a:off x="2444249" y="3406939"/>
          <a:ext cx="5850666" cy="3451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17046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2700</TotalTime>
  <Words>200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Aging Well In Big Sky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Seyfang</dc:creator>
  <cp:lastModifiedBy>Laura Seyfang</cp:lastModifiedBy>
  <cp:revision>2</cp:revision>
  <cp:lastPrinted>2026-04-09T15:06:18Z</cp:lastPrinted>
  <dcterms:created xsi:type="dcterms:W3CDTF">2026-04-07T21:46:13Z</dcterms:created>
  <dcterms:modified xsi:type="dcterms:W3CDTF">2026-08-04T16:08:23Z</dcterms:modified>
</cp:coreProperties>
</file>